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09" r:id="rId3"/>
    <p:sldId id="314" r:id="rId4"/>
    <p:sldId id="313" r:id="rId5"/>
    <p:sldId id="315" r:id="rId6"/>
    <p:sldId id="317" r:id="rId7"/>
    <p:sldId id="318" r:id="rId8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76" d="100"/>
          <a:sy n="76" d="100"/>
        </p:scale>
        <p:origin x="-96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de-CH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de-CH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de-CH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04112EEF-B6BA-4AFD-BBAD-B8CBEE193A9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3633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CAC56-69B9-418B-BE6A-50E53683E468}" type="slidenum">
              <a:rPr lang="de-CH"/>
              <a:pPr/>
              <a:t>1</a:t>
            </a:fld>
            <a:endParaRPr lang="de-CH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5151D0-0FEB-444C-A71D-A4EF80E157AD}" type="slidenum">
              <a:rPr lang="de-CH"/>
              <a:pPr/>
              <a:t>2</a:t>
            </a:fld>
            <a:endParaRPr lang="de-CH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4A95F3-B2CF-4C66-A4F8-38DF15EF74F5}" type="slidenum">
              <a:rPr lang="de-CH"/>
              <a:pPr/>
              <a:t>3</a:t>
            </a:fld>
            <a:endParaRPr lang="de-CH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9F576-AB67-44AB-B70D-BB0F8B48A2E0}" type="slidenum">
              <a:rPr lang="de-CH"/>
              <a:pPr/>
              <a:t>4</a:t>
            </a:fld>
            <a:endParaRPr lang="de-CH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6B0D2-0D17-45BE-A36C-C9D91ECDC0BD}" type="slidenum">
              <a:rPr lang="de-CH"/>
              <a:pPr/>
              <a:t>5</a:t>
            </a:fld>
            <a:endParaRPr lang="de-CH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B391B7-C4FD-4A55-8967-07AAEB4ACAAF}" type="slidenum">
              <a:rPr lang="de-CH"/>
              <a:pPr/>
              <a:t>6</a:t>
            </a:fld>
            <a:endParaRPr lang="de-CH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087E5C-4106-41CD-95DE-297FBCCB4FB0}" type="slidenum">
              <a:rPr lang="de-CH"/>
              <a:pPr/>
              <a:t>7</a:t>
            </a:fld>
            <a:endParaRPr lang="de-CH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5518D-B7C0-42F3-9ABA-C0929CC998A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784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136A3-E433-4D20-9D5D-6A4A876DB42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010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F6406-F895-4914-BCB5-1CC6E636865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046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BC9C9-C016-480E-B6C7-6EF82ABAE10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197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6BEA6-DFA0-41E2-AA61-F84F5CA167A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966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09C77-1830-40E7-B258-A534053F46C2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318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DF590-BC9A-45B0-9A59-476E02B18AD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893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E946A-1288-4927-B343-FB31354050F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038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D2DF5-1EA7-4BD9-9ABE-AADDDD10D9D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975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38FC7-C651-413F-9C61-2C04E8D58FA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699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FD90C-ACEB-4B07-968A-B0255DCEB3E4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9849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fld id="{1B4955EA-B2A6-47C1-91F1-3B8570815203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http://dbhs.wvusd.k12.ca.us/Gallery/Berzelius.GI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image" Target="../media/image8.png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61975"/>
            <a:ext cx="8534400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3" name="Text Box 25"/>
          <p:cNvSpPr txBox="1">
            <a:spLocks noChangeArrowheads="1"/>
          </p:cNvSpPr>
          <p:nvPr/>
        </p:nvSpPr>
        <p:spPr bwMode="auto">
          <a:xfrm rot="20614392">
            <a:off x="1932814" y="2562095"/>
            <a:ext cx="5761038" cy="123983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508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sz="7200" b="1" u="none" dirty="0" err="1" smtClean="0">
                <a:latin typeface="Arial" charset="0"/>
              </a:rPr>
              <a:t>Carbon</a:t>
            </a:r>
            <a:endParaRPr lang="de-DE" sz="7200" b="1" u="none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1666875" y="522362"/>
            <a:ext cx="6242050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de-CH" b="1" u="none" dirty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pPr eaLnBrk="0" hangingPunct="0"/>
            <a:r>
              <a:rPr lang="de-CH" sz="2000" b="1" u="none" dirty="0" smtClean="0">
                <a:solidFill>
                  <a:schemeClr val="bg1"/>
                </a:solidFill>
                <a:latin typeface="Helvetica" pitchFamily="34" charset="0"/>
                <a:ea typeface="Times New Roman" charset="0"/>
                <a:cs typeface="Lucida Sans Unicode" pitchFamily="34" charset="0"/>
              </a:rPr>
              <a:t>Stone </a:t>
            </a: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  <a:ea typeface="Times New Roman" charset="0"/>
                <a:cs typeface="Lucida Sans Unicode" pitchFamily="34" charset="0"/>
              </a:rPr>
              <a:t>age</a:t>
            </a:r>
            <a:endParaRPr lang="en-GB" sz="1100" u="none" dirty="0" smtClean="0">
              <a:solidFill>
                <a:schemeClr val="bg1"/>
              </a:solidFill>
            </a:endParaRPr>
          </a:p>
          <a:p>
            <a:pPr eaLnBrk="0" hangingPunct="0"/>
            <a:endParaRPr lang="de-DE" u="none" dirty="0">
              <a:solidFill>
                <a:schemeClr val="bg1"/>
              </a:solidFill>
            </a:endParaRP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692275" y="2060575"/>
          <a:ext cx="6767513" cy="339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6" r:id="rId4" imgW="4761905" imgH="2381582" progId="MSPhotoEd.3">
                  <p:embed/>
                </p:oleObj>
              </mc:Choice>
              <mc:Fallback>
                <p:oleObj r:id="rId4" imgW="4761905" imgH="2381582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060575"/>
                        <a:ext cx="6767513" cy="3398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1619250" y="5514008"/>
            <a:ext cx="5314275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de-CH" sz="300" u="none" dirty="0">
                <a:latin typeface="Helvetica" pitchFamily="34" charset="0"/>
                <a:ea typeface="Times New Roman" charset="0"/>
                <a:cs typeface="Lucida Sans Unicode" pitchFamily="34" charset="0"/>
              </a:rPr>
              <a:t> </a:t>
            </a:r>
            <a:endParaRPr lang="de-DE" sz="1100" u="none" dirty="0">
              <a:ea typeface="Times New Roman" charset="0"/>
              <a:cs typeface="Lucida Sans Unicode" pitchFamily="34" charset="0"/>
            </a:endParaRPr>
          </a:p>
          <a:p>
            <a:pPr eaLnBrk="0" hangingPunct="0"/>
            <a:r>
              <a:rPr lang="de-CH" sz="1800" u="none" dirty="0" smtClean="0">
                <a:solidFill>
                  <a:schemeClr val="bg1"/>
                </a:solidFill>
                <a:latin typeface="Helvetica" pitchFamily="34" charset="0"/>
                <a:ea typeface="Times New Roman" charset="0"/>
                <a:cs typeface="Lucida Sans Unicode" pitchFamily="34" charset="0"/>
              </a:rPr>
              <a:t>Cave </a:t>
            </a:r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  <a:ea typeface="Times New Roman" charset="0"/>
                <a:cs typeface="Lucida Sans Unicode" pitchFamily="34" charset="0"/>
              </a:rPr>
              <a:t>drawings in Lascaux (carbon and iron oxide</a:t>
            </a:r>
            <a:r>
              <a:rPr lang="de-CH" sz="1800" u="none" dirty="0" smtClean="0">
                <a:solidFill>
                  <a:schemeClr val="bg1"/>
                </a:solidFill>
                <a:latin typeface="Helvetica" pitchFamily="34" charset="0"/>
                <a:ea typeface="Times New Roman" charset="0"/>
                <a:cs typeface="Lucida Sans Unicode" pitchFamily="34" charset="0"/>
              </a:rPr>
              <a:t>)</a:t>
            </a:r>
            <a:endParaRPr lang="de-DE" sz="1800" u="none" dirty="0">
              <a:solidFill>
                <a:schemeClr val="bg1"/>
              </a:solidFill>
              <a:ea typeface="Times New Roman" charset="0"/>
              <a:cs typeface="Lucida Sans Unicode" pitchFamily="34" charset="0"/>
            </a:endParaRPr>
          </a:p>
          <a:p>
            <a:pPr eaLnBrk="0" hangingPunct="0"/>
            <a:endParaRPr lang="de-DE" sz="1800" u="none" dirty="0">
              <a:ea typeface="Times New Roman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663700" y="260350"/>
            <a:ext cx="624205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de-CH" b="1" u="none" dirty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In the ancient world:</a:t>
            </a:r>
          </a:p>
          <a:p>
            <a:endParaRPr lang="en-GB" sz="2000" b="1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•"/>
            </a:pP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  Romans : 	use of hard coal („</a:t>
            </a:r>
            <a:r>
              <a:rPr lang="en-GB" sz="2000" b="1" u="none" dirty="0" err="1" smtClean="0">
                <a:solidFill>
                  <a:schemeClr val="bg1"/>
                </a:solidFill>
                <a:latin typeface="Helvetica" pitchFamily="34" charset="0"/>
              </a:rPr>
              <a:t>carbo</a:t>
            </a: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n-GB" sz="2000" b="1" u="none" dirty="0" err="1" smtClean="0">
                <a:solidFill>
                  <a:schemeClr val="bg1"/>
                </a:solidFill>
                <a:latin typeface="Helvetica" pitchFamily="34" charset="0"/>
              </a:rPr>
              <a:t>fossiles</a:t>
            </a: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“) 		for the reduction of metal ores.</a:t>
            </a:r>
          </a:p>
          <a:p>
            <a:endParaRPr lang="en-GB" sz="2000" b="1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•"/>
            </a:pP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  Chinese: 	use of hard coal for the production 		of china (porcelain)</a:t>
            </a:r>
            <a:endParaRPr lang="en-GB" sz="20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1747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CH"/>
          </a:p>
        </p:txBody>
      </p:sp>
      <p:pic>
        <p:nvPicPr>
          <p:cNvPr id="93192" name="Picture 8" descr="asterixobelix_als_legiona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716338"/>
            <a:ext cx="2776538" cy="271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4" name="Picture 10" descr="T014310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459105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663700" y="253103"/>
            <a:ext cx="624205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de-CH" b="1" u="none" dirty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At the end of the 18th century</a:t>
            </a:r>
          </a:p>
          <a:p>
            <a:endParaRPr lang="de-CH" sz="20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4211638" y="1844675"/>
            <a:ext cx="4608512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</a:rPr>
              <a:t>Carl Wilhelm Scheele extracted several natural compounds from plants:</a:t>
            </a:r>
          </a:p>
          <a:p>
            <a:endParaRPr lang="en-GB" sz="20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endParaRPr lang="en-GB" sz="20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</a:rPr>
              <a:t>lemons	</a:t>
            </a:r>
          </a:p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soured milk	</a:t>
            </a:r>
          </a:p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vinegar 		</a:t>
            </a:r>
            <a:endParaRPr lang="en-GB" sz="20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</a:rPr>
              <a:t>grapes 	</a:t>
            </a:r>
          </a:p>
          <a:p>
            <a:r>
              <a:rPr lang="en-GB" sz="2000" u="none" dirty="0" smtClean="0">
                <a:solidFill>
                  <a:schemeClr val="bg1"/>
                </a:solidFill>
                <a:latin typeface="Helvetica" pitchFamily="34" charset="0"/>
              </a:rPr>
              <a:t>apples		</a:t>
            </a:r>
            <a:endParaRPr lang="en-GB" sz="2000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0" y="1747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CH"/>
          </a:p>
        </p:txBody>
      </p:sp>
      <p:graphicFrame>
        <p:nvGraphicFramePr>
          <p:cNvPr id="91143" name="Object 7"/>
          <p:cNvGraphicFramePr>
            <a:graphicFrameLocks noChangeAspect="1"/>
          </p:cNvGraphicFramePr>
          <p:nvPr/>
        </p:nvGraphicFramePr>
        <p:xfrm>
          <a:off x="1763713" y="1773238"/>
          <a:ext cx="2247900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4" r:id="rId4" imgW="1905266" imgH="2857899" progId="MSPhotoEd.3">
                  <p:embed/>
                </p:oleObj>
              </mc:Choice>
              <mc:Fallback>
                <p:oleObj r:id="rId4" imgW="1905266" imgH="2857899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773238"/>
                        <a:ext cx="2247900" cy="336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1690688" y="5210175"/>
            <a:ext cx="187325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/>
          <a:p>
            <a:r>
              <a:rPr lang="de-CH" sz="1800" u="none" dirty="0">
                <a:solidFill>
                  <a:schemeClr val="bg1"/>
                </a:solidFill>
                <a:latin typeface="Helvetica" pitchFamily="34" charset="0"/>
              </a:rPr>
              <a:t>C.W. Scheele, </a:t>
            </a:r>
          </a:p>
          <a:p>
            <a:r>
              <a:rPr lang="de-CH" sz="1800" u="none" dirty="0">
                <a:solidFill>
                  <a:schemeClr val="bg1"/>
                </a:solidFill>
                <a:latin typeface="Helvetica" pitchFamily="34" charset="0"/>
              </a:rPr>
              <a:t>1742-1786</a:t>
            </a:r>
            <a:endParaRPr lang="de-DE" sz="1800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4211638" y="3371850"/>
            <a:ext cx="4608512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</a:rPr>
              <a:t>		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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citric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acid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(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citrum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)</a:t>
            </a:r>
            <a:endParaRPr lang="de-CH" sz="2000" u="none" dirty="0">
              <a:solidFill>
                <a:schemeClr val="bg1"/>
              </a:solidFill>
              <a:latin typeface="Helvetica" pitchFamily="34" charset="0"/>
              <a:sym typeface="Wingdings" pitchFamily="2" charset="2"/>
            </a:endParaRPr>
          </a:p>
          <a:p>
            <a:r>
              <a:rPr lang="de-CH" sz="2000" u="none" dirty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		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lactic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acid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(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lac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)</a:t>
            </a:r>
          </a:p>
          <a:p>
            <a:r>
              <a:rPr lang="de-CH" sz="2000" u="none" dirty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	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	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acetic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acid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(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acetum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)</a:t>
            </a:r>
          </a:p>
          <a:p>
            <a:r>
              <a:rPr lang="de-CH" sz="2000" u="none" dirty="0">
                <a:solidFill>
                  <a:schemeClr val="bg1"/>
                </a:solidFill>
                <a:latin typeface="Helvetica" pitchFamily="34" charset="0"/>
              </a:rPr>
              <a:t>		</a:t>
            </a:r>
            <a:r>
              <a:rPr lang="de-CH" sz="2000" u="none" dirty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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grape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sugar</a:t>
            </a:r>
            <a:endParaRPr lang="de-CH" sz="2000" u="none" dirty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de-CH" sz="2000" u="none" dirty="0">
                <a:solidFill>
                  <a:schemeClr val="bg1"/>
                </a:solidFill>
                <a:latin typeface="Helvetica" pitchFamily="34" charset="0"/>
              </a:rPr>
              <a:t>		</a:t>
            </a:r>
            <a:r>
              <a:rPr lang="de-CH" sz="2000" u="none" dirty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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malic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acid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  <a:sym typeface="Wingdings" pitchFamily="2" charset="2"/>
              </a:rPr>
              <a:t> 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</a:rPr>
              <a:t>(</a:t>
            </a:r>
            <a:r>
              <a:rPr lang="de-CH" sz="2000" u="none" dirty="0" err="1" smtClean="0">
                <a:solidFill>
                  <a:schemeClr val="bg1"/>
                </a:solidFill>
                <a:latin typeface="Helvetica" pitchFamily="34" charset="0"/>
              </a:rPr>
              <a:t>malum</a:t>
            </a:r>
            <a:r>
              <a:rPr lang="de-CH" sz="2000" u="none" dirty="0" smtClean="0">
                <a:solidFill>
                  <a:schemeClr val="bg1"/>
                </a:solidFill>
                <a:latin typeface="Helvetica" pitchFamily="34" charset="0"/>
              </a:rPr>
              <a:t>)</a:t>
            </a:r>
            <a:endParaRPr lang="de-CH" sz="2000" u="none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663700" y="260350"/>
            <a:ext cx="7011988" cy="247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de-CH" b="1" u="none" dirty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End of 18th / beginning of 19th century</a:t>
            </a:r>
          </a:p>
          <a:p>
            <a:endParaRPr lang="en-GB" sz="18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Lavoisier examined those substances by burning them. He came to the conclusion that they always contained C, H and O. </a:t>
            </a:r>
          </a:p>
          <a:p>
            <a:endParaRPr lang="en-GB" sz="18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He was, however, unable to find molecular formulae. </a:t>
            </a:r>
            <a:endParaRPr lang="en-GB" sz="2000" b="1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graphicFrame>
        <p:nvGraphicFramePr>
          <p:cNvPr id="95240" name="Object 8"/>
          <p:cNvGraphicFramePr>
            <a:graphicFrameLocks noChangeAspect="1"/>
          </p:cNvGraphicFramePr>
          <p:nvPr/>
        </p:nvGraphicFramePr>
        <p:xfrm>
          <a:off x="1763713" y="3098800"/>
          <a:ext cx="4572000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1" r:id="rId4" imgW="4839375" imgH="3247619" progId="MSPhotoEd.3">
                  <p:embed/>
                </p:oleObj>
              </mc:Choice>
              <mc:Fallback>
                <p:oleObj r:id="rId4" imgW="4839375" imgH="3247619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098800"/>
                        <a:ext cx="4572000" cy="306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6410325" y="5595938"/>
            <a:ext cx="2317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800" u="none">
                <a:solidFill>
                  <a:schemeClr val="bg1"/>
                </a:solidFill>
                <a:latin typeface="Helvetica" pitchFamily="34" charset="0"/>
              </a:rPr>
              <a:t>Antoine Laurent de </a:t>
            </a:r>
          </a:p>
          <a:p>
            <a:r>
              <a:rPr lang="fr-FR" sz="1800" u="none">
                <a:solidFill>
                  <a:schemeClr val="bg1"/>
                </a:solidFill>
                <a:latin typeface="Helvetica" pitchFamily="34" charset="0"/>
              </a:rPr>
              <a:t>Lavoisier, 1743-1794</a:t>
            </a:r>
            <a:endParaRPr lang="de-DE" sz="1800" u="none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1663700" y="260350"/>
            <a:ext cx="7011988" cy="220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en-GB" b="1" u="none" dirty="0" smtClean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Around 1810: the </a:t>
            </a:r>
            <a:r>
              <a:rPr lang="en-GB" sz="2000" b="1" u="none" dirty="0" err="1" smtClean="0">
                <a:solidFill>
                  <a:schemeClr val="bg1"/>
                </a:solidFill>
                <a:latin typeface="Helvetica" pitchFamily="34" charset="0"/>
              </a:rPr>
              <a:t>vitalism</a:t>
            </a:r>
            <a:endParaRPr lang="en-GB" sz="2000" b="1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endParaRPr lang="en-GB" sz="1800" u="none" dirty="0" smtClean="0">
              <a:solidFill>
                <a:schemeClr val="bg1"/>
              </a:solidFill>
              <a:latin typeface="Helvetica" pitchFamily="34" charset="0"/>
            </a:endParaRPr>
          </a:p>
          <a:p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Berzelius invented the term „organic“.</a:t>
            </a:r>
          </a:p>
          <a:p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He imagined some life force (</a:t>
            </a:r>
            <a:r>
              <a:rPr lang="en-GB" sz="1800" u="none" dirty="0" err="1" smtClean="0">
                <a:solidFill>
                  <a:schemeClr val="bg1"/>
                </a:solidFill>
                <a:latin typeface="Helvetica" pitchFamily="34" charset="0"/>
              </a:rPr>
              <a:t>vis</a:t>
            </a:r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n-GB" sz="1800" u="none" dirty="0" err="1" smtClean="0">
                <a:solidFill>
                  <a:schemeClr val="bg1"/>
                </a:solidFill>
                <a:latin typeface="Helvetica" pitchFamily="34" charset="0"/>
              </a:rPr>
              <a:t>vitalis</a:t>
            </a:r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), without which he thought it impossible to produce organic substances. </a:t>
            </a:r>
            <a:endParaRPr lang="en-GB" sz="1800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99334" name="Picture 6" descr="http://dbhs.wvusd.k12.ca.us/Gallery/Berzelius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2924175"/>
            <a:ext cx="2492375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-701675" y="1466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CH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4284663" y="5524500"/>
            <a:ext cx="2663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CH" sz="1800" u="none">
                <a:solidFill>
                  <a:schemeClr val="bg1"/>
                </a:solidFill>
                <a:latin typeface="Helvetica" pitchFamily="34" charset="0"/>
              </a:rPr>
              <a:t>Jons Jacob Berzelius</a:t>
            </a:r>
          </a:p>
          <a:p>
            <a:r>
              <a:rPr lang="de-CH" sz="1800" u="none">
                <a:solidFill>
                  <a:schemeClr val="bg1"/>
                </a:solidFill>
                <a:latin typeface="Helvetica" pitchFamily="34" charset="0"/>
              </a:rPr>
              <a:t>1779-1848</a:t>
            </a:r>
            <a:endParaRPr lang="de-DE" sz="1800" u="none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663700" y="260350"/>
            <a:ext cx="7011988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r>
              <a:rPr lang="en-GB" b="1" i="1" u="none" dirty="0" smtClean="0">
                <a:solidFill>
                  <a:schemeClr val="bg1"/>
                </a:solidFill>
                <a:latin typeface="Helvetica" pitchFamily="34" charset="0"/>
                <a:cs typeface="Times New Roman" charset="0"/>
              </a:rPr>
              <a:t>A Short History of Carbon</a:t>
            </a:r>
            <a:endParaRPr lang="en-GB" u="none" dirty="0" smtClean="0">
              <a:solidFill>
                <a:schemeClr val="bg1"/>
              </a:solidFill>
              <a:latin typeface="Helvetica" pitchFamily="34" charset="0"/>
              <a:cs typeface="Times New Roman" charset="0"/>
            </a:endParaRPr>
          </a:p>
          <a:p>
            <a:pPr eaLnBrk="0" hangingPunct="0"/>
            <a:endParaRPr lang="de-CH" b="1" u="none" dirty="0">
              <a:solidFill>
                <a:schemeClr val="bg1"/>
              </a:solidFill>
              <a:latin typeface="Helvetica" pitchFamily="34" charset="0"/>
              <a:ea typeface="Times New Roman" charset="0"/>
              <a:cs typeface="Lucida Sans Unicode" pitchFamily="34" charset="0"/>
            </a:endParaRPr>
          </a:p>
          <a:p>
            <a:r>
              <a:rPr lang="de-CH" sz="2000" b="1" u="none" dirty="0">
                <a:solidFill>
                  <a:schemeClr val="bg1"/>
                </a:solidFill>
                <a:latin typeface="Helvetica" pitchFamily="34" charset="0"/>
              </a:rPr>
              <a:t>1828: </a:t>
            </a:r>
            <a:r>
              <a:rPr lang="de-CH" sz="2000" b="1" u="none" dirty="0" smtClean="0">
                <a:solidFill>
                  <a:schemeClr val="bg1"/>
                </a:solidFill>
                <a:latin typeface="Helvetica" pitchFamily="34" charset="0"/>
              </a:rPr>
              <a:t>The </a:t>
            </a:r>
            <a:r>
              <a:rPr lang="en-GB" sz="2000" b="1" u="none" dirty="0" smtClean="0">
                <a:solidFill>
                  <a:schemeClr val="bg1"/>
                </a:solidFill>
                <a:latin typeface="Helvetica" pitchFamily="34" charset="0"/>
              </a:rPr>
              <a:t>synthesis of urea</a:t>
            </a:r>
          </a:p>
          <a:p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The chemist Friedrich </a:t>
            </a:r>
            <a:r>
              <a:rPr lang="en-GB" sz="1800" u="none" dirty="0" err="1" smtClean="0">
                <a:solidFill>
                  <a:schemeClr val="bg1"/>
                </a:solidFill>
                <a:latin typeface="Helvetica" pitchFamily="34" charset="0"/>
              </a:rPr>
              <a:t>Wöhler</a:t>
            </a:r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 succeeded to artificially produce </a:t>
            </a:r>
            <a:r>
              <a:rPr lang="en-GB" sz="1800" u="none" dirty="0" err="1" smtClean="0">
                <a:solidFill>
                  <a:schemeClr val="bg1"/>
                </a:solidFill>
                <a:latin typeface="Helvetica" pitchFamily="34" charset="0"/>
              </a:rPr>
              <a:t>urae</a:t>
            </a:r>
            <a:r>
              <a:rPr lang="en-GB" sz="1800" u="none" dirty="0" smtClean="0">
                <a:solidFill>
                  <a:schemeClr val="bg1"/>
                </a:solidFill>
                <a:latin typeface="Helvetica" pitchFamily="34" charset="0"/>
              </a:rPr>
              <a:t>, thereby proving Berzelius wrong. For this reason he is now regarded as the “father of organic chemistry”.</a:t>
            </a:r>
            <a:endParaRPr lang="en-GB" sz="1800" u="none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-701675" y="1466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CH"/>
          </a:p>
        </p:txBody>
      </p:sp>
      <p:grpSp>
        <p:nvGrpSpPr>
          <p:cNvPr id="101391" name="Group 15"/>
          <p:cNvGrpSpPr>
            <a:grpSpLocks/>
          </p:cNvGrpSpPr>
          <p:nvPr/>
        </p:nvGrpSpPr>
        <p:grpSpPr bwMode="auto">
          <a:xfrm>
            <a:off x="250825" y="2563813"/>
            <a:ext cx="8570913" cy="3889375"/>
            <a:chOff x="158" y="1615"/>
            <a:chExt cx="5399" cy="2450"/>
          </a:xfrm>
        </p:grpSpPr>
        <p:sp>
          <p:nvSpPr>
            <p:cNvPr id="101384" name="Rectangle 8"/>
            <p:cNvSpPr>
              <a:spLocks noChangeArrowheads="1"/>
            </p:cNvSpPr>
            <p:nvPr/>
          </p:nvSpPr>
          <p:spPr bwMode="auto">
            <a:xfrm>
              <a:off x="1927" y="3661"/>
              <a:ext cx="12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CH" sz="1800" u="none">
                  <a:solidFill>
                    <a:schemeClr val="bg1"/>
                  </a:solidFill>
                  <a:latin typeface="Helvetica" pitchFamily="34" charset="0"/>
                </a:rPr>
                <a:t>Friedrich Wöhler, </a:t>
              </a:r>
            </a:p>
            <a:p>
              <a:r>
                <a:rPr lang="de-CH" sz="1800" u="none">
                  <a:solidFill>
                    <a:schemeClr val="bg1"/>
                  </a:solidFill>
                  <a:latin typeface="Helvetica" pitchFamily="34" charset="0"/>
                </a:rPr>
                <a:t>1800-1882</a:t>
              </a:r>
              <a:endParaRPr lang="de-DE" sz="1800" u="none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101385" name="Rectangle 9"/>
            <p:cNvSpPr>
              <a:spLocks noChangeArrowheads="1"/>
            </p:cNvSpPr>
            <p:nvPr/>
          </p:nvSpPr>
          <p:spPr bwMode="auto">
            <a:xfrm>
              <a:off x="2064" y="1615"/>
              <a:ext cx="3493" cy="11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aphicFrame>
          <p:nvGraphicFramePr>
            <p:cNvPr id="101382" name="Object 6"/>
            <p:cNvGraphicFramePr>
              <a:graphicFrameLocks noChangeAspect="1"/>
            </p:cNvGraphicFramePr>
            <p:nvPr/>
          </p:nvGraphicFramePr>
          <p:xfrm>
            <a:off x="158" y="1616"/>
            <a:ext cx="1725" cy="2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06" name="Bitmap" r:id="rId4" imgW="3333333" imgH="4638095" progId="Paint.Picture">
                    <p:embed/>
                  </p:oleObj>
                </mc:Choice>
                <mc:Fallback>
                  <p:oleObj name="Bitmap" r:id="rId4" imgW="3333333" imgH="4638095" progId="Paint.Picture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" y="1616"/>
                          <a:ext cx="1725" cy="24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1386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" y="2112"/>
              <a:ext cx="816" cy="132"/>
            </a:xfrm>
            <a:prstGeom prst="rect">
              <a:avLst/>
            </a:prstGeom>
            <a:solidFill>
              <a:schemeClr val="bg1"/>
            </a:solidFill>
          </p:spPr>
        </p:pic>
        <p:graphicFrame>
          <p:nvGraphicFramePr>
            <p:cNvPr id="101388" name="Object 12"/>
            <p:cNvGraphicFramePr>
              <a:graphicFrameLocks noChangeAspect="1"/>
            </p:cNvGraphicFramePr>
            <p:nvPr/>
          </p:nvGraphicFramePr>
          <p:xfrm>
            <a:off x="4286" y="1703"/>
            <a:ext cx="1179" cy="10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07" name="CS ChemDraw Drawing" r:id="rId7" imgW="960120" imgH="817560" progId="ChemDraw.Document.6.0">
                    <p:embed/>
                  </p:oleObj>
                </mc:Choice>
                <mc:Fallback>
                  <p:oleObj name="CS ChemDraw Drawing" r:id="rId7" imgW="960120" imgH="817560" progId="ChemDraw.Document.6.0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6" y="1703"/>
                          <a:ext cx="1179" cy="10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1390" name="Rectangle 14"/>
            <p:cNvSpPr>
              <a:spLocks noChangeArrowheads="1"/>
            </p:cNvSpPr>
            <p:nvPr/>
          </p:nvSpPr>
          <p:spPr bwMode="auto">
            <a:xfrm>
              <a:off x="2199" y="2024"/>
              <a:ext cx="13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de-CH" u="none">
                  <a:latin typeface="Helvetica" pitchFamily="34" charset="0"/>
                  <a:cs typeface="Times New Roman" charset="0"/>
                </a:rPr>
                <a:t>NH</a:t>
              </a:r>
              <a:r>
                <a:rPr lang="de-CH" u="none" baseline="-30000">
                  <a:latin typeface="Helvetica" pitchFamily="34" charset="0"/>
                  <a:cs typeface="Times New Roman" charset="0"/>
                </a:rPr>
                <a:t>4</a:t>
              </a:r>
              <a:r>
                <a:rPr lang="de-CH" sz="3000" b="1" u="none" baseline="30000">
                  <a:sym typeface="Chemical" pitchFamily="34" charset="2"/>
                </a:rPr>
                <a:t>+ </a:t>
              </a:r>
              <a:r>
                <a:rPr lang="de-CH" u="none">
                  <a:latin typeface="Helvetica" pitchFamily="34" charset="0"/>
                  <a:cs typeface="Times New Roman" charset="0"/>
                </a:rPr>
                <a:t>+ OCN</a:t>
              </a:r>
              <a:r>
                <a:rPr lang="de-CH" sz="3000" b="1" u="none" baseline="30000">
                  <a:latin typeface="Helvetica" pitchFamily="34" charset="0"/>
                  <a:cs typeface="Times New Roman" charset="0"/>
                  <a:sym typeface="Chemical" pitchFamily="34" charset="2"/>
                </a:rPr>
                <a:t>–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Bildschirmpräsentation (4:3)</PresentationFormat>
  <Paragraphs>62</Paragraphs>
  <Slides>7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Standarddesign</vt:lpstr>
      <vt:lpstr>MSPhotoEd.3</vt:lpstr>
      <vt:lpstr>Bitmap</vt:lpstr>
      <vt:lpstr>CS ChemDraw Drawing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erste Ammoniak-Synthese-  Anlage der Welt</dc:title>
  <cp:lastModifiedBy>martil</cp:lastModifiedBy>
  <cp:revision>31</cp:revision>
  <dcterms:created xsi:type="dcterms:W3CDTF">2004-08-25T11:47:22Z</dcterms:created>
  <dcterms:modified xsi:type="dcterms:W3CDTF">2012-08-27T14:42:52Z</dcterms:modified>
</cp:coreProperties>
</file>